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77" r:id="rId2"/>
    <p:sldId id="286" r:id="rId3"/>
    <p:sldId id="283" r:id="rId4"/>
    <p:sldId id="272" r:id="rId5"/>
    <p:sldId id="307" r:id="rId6"/>
    <p:sldId id="282" r:id="rId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8FE9"/>
    <a:srgbClr val="011830"/>
    <a:srgbClr val="55B5DA"/>
    <a:srgbClr val="51369D"/>
    <a:srgbClr val="37505F"/>
    <a:srgbClr val="39918B"/>
    <a:srgbClr val="68A2DC"/>
    <a:srgbClr val="81F0F3"/>
    <a:srgbClr val="5D50F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1" autoAdjust="0"/>
    <p:restoredTop sz="78062" autoAdjust="0"/>
  </p:normalViewPr>
  <p:slideViewPr>
    <p:cSldViewPr snapToGrid="0">
      <p:cViewPr varScale="1">
        <p:scale>
          <a:sx n="114" d="100"/>
          <a:sy n="114" d="100"/>
        </p:scale>
        <p:origin x="4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807D4-1C6A-4875-8C53-2A5317655B08}" type="datetimeFigureOut">
              <a:rPr lang="zh-TW" altLang="en-US" smtClean="0"/>
              <a:t>2024/11/15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B1632-0514-4304-BC36-E1C6BC29A0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8147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E88C-7650-44B9-8C01-A963A8A513EC}" type="datetimeFigureOut">
              <a:rPr lang="zh-TW" altLang="en-US" smtClean="0"/>
              <a:t>2024/11/15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3B99-8964-4B75-92E0-082B0DE2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827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E88C-7650-44B9-8C01-A963A8A513EC}" type="datetimeFigureOut">
              <a:rPr lang="zh-TW" altLang="en-US" smtClean="0"/>
              <a:t>2024/11/15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3B99-8964-4B75-92E0-082B0DE2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6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E88C-7650-44B9-8C01-A963A8A513EC}" type="datetimeFigureOut">
              <a:rPr lang="zh-TW" altLang="en-US" smtClean="0"/>
              <a:t>2024/11/15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3B99-8964-4B75-92E0-082B0DE2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671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E88C-7650-44B9-8C01-A963A8A513EC}" type="datetimeFigureOut">
              <a:rPr lang="zh-TW" altLang="en-US" smtClean="0"/>
              <a:t>2024/11/15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3B99-8964-4B75-92E0-082B0DE2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25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E88C-7650-44B9-8C01-A963A8A513EC}" type="datetimeFigureOut">
              <a:rPr lang="zh-TW" altLang="en-US" smtClean="0"/>
              <a:t>2024/11/15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3B99-8964-4B75-92E0-082B0DE2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919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E88C-7650-44B9-8C01-A963A8A513EC}" type="datetimeFigureOut">
              <a:rPr lang="zh-TW" altLang="en-US" smtClean="0"/>
              <a:t>2024/11/15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3B99-8964-4B75-92E0-082B0DE2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235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E88C-7650-44B9-8C01-A963A8A513EC}" type="datetimeFigureOut">
              <a:rPr lang="zh-TW" altLang="en-US" smtClean="0"/>
              <a:t>2024/11/15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3B99-8964-4B75-92E0-082B0DE2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147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E88C-7650-44B9-8C01-A963A8A513EC}" type="datetimeFigureOut">
              <a:rPr lang="zh-TW" altLang="en-US" smtClean="0"/>
              <a:t>2024/11/15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3B99-8964-4B75-92E0-082B0DE2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813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E88C-7650-44B9-8C01-A963A8A513EC}" type="datetimeFigureOut">
              <a:rPr lang="zh-TW" altLang="en-US" smtClean="0"/>
              <a:t>2024/11/15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3B99-8964-4B75-92E0-082B0DE2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20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E88C-7650-44B9-8C01-A963A8A513EC}" type="datetimeFigureOut">
              <a:rPr lang="zh-TW" altLang="en-US" smtClean="0"/>
              <a:t>2024/11/15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3B99-8964-4B75-92E0-082B0DE2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942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E88C-7650-44B9-8C01-A963A8A513EC}" type="datetimeFigureOut">
              <a:rPr lang="zh-TW" altLang="en-US" smtClean="0"/>
              <a:t>2024/11/15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3B99-8964-4B75-92E0-082B0DE2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00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8E88C-7650-44B9-8C01-A963A8A513EC}" type="datetimeFigureOut">
              <a:rPr lang="zh-TW" altLang="en-US" smtClean="0"/>
              <a:t>2024/11/15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D3B99-8964-4B75-92E0-082B0DE2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717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-1"/>
            <a:ext cx="12192000" cy="6870701"/>
          </a:xfrm>
          <a:prstGeom prst="rect">
            <a:avLst/>
          </a:prstGeom>
          <a:gradFill flip="none" rotWithShape="1">
            <a:gsLst>
              <a:gs pos="0">
                <a:srgbClr val="68A2DC">
                  <a:alpha val="80000"/>
                </a:srgbClr>
              </a:gs>
              <a:gs pos="59000">
                <a:srgbClr val="9594FB">
                  <a:alpha val="82000"/>
                </a:srgbClr>
              </a:gs>
              <a:gs pos="100000">
                <a:srgbClr val="5D50F6">
                  <a:alpha val="9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389618" y="1717665"/>
            <a:ext cx="1752600" cy="1752600"/>
          </a:xfrm>
          <a:prstGeom prst="ellipse">
            <a:avLst/>
          </a:prstGeom>
          <a:solidFill>
            <a:schemeClr val="bg1">
              <a:alpha val="9000"/>
            </a:schemeClr>
          </a:solidFill>
          <a:ln w="50800">
            <a:solidFill>
              <a:schemeClr val="bg1"/>
            </a:solidFill>
          </a:ln>
          <a:effectLst>
            <a:glow rad="101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cxnSp>
        <p:nvCxnSpPr>
          <p:cNvPr id="12" name="直線接點 11"/>
          <p:cNvCxnSpPr/>
          <p:nvPr/>
        </p:nvCxnSpPr>
        <p:spPr>
          <a:xfrm>
            <a:off x="1270000" y="4916815"/>
            <a:ext cx="0" cy="1953885"/>
          </a:xfrm>
          <a:prstGeom prst="line">
            <a:avLst/>
          </a:prstGeom>
          <a:solidFill>
            <a:schemeClr val="bg1">
              <a:alpha val="9000"/>
            </a:schemeClr>
          </a:solidFill>
          <a:ln w="50800" cap="rnd">
            <a:solidFill>
              <a:schemeClr val="bg1"/>
            </a:solidFill>
            <a:round/>
          </a:ln>
          <a:effectLst>
            <a:glow rad="101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矩形 12"/>
          <p:cNvSpPr/>
          <p:nvPr/>
        </p:nvSpPr>
        <p:spPr>
          <a:xfrm>
            <a:off x="2485411" y="0"/>
            <a:ext cx="9706589" cy="68707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1270000" y="-236220"/>
            <a:ext cx="0" cy="1953885"/>
          </a:xfrm>
          <a:prstGeom prst="line">
            <a:avLst/>
          </a:prstGeom>
          <a:solidFill>
            <a:schemeClr val="bg1">
              <a:alpha val="9000"/>
            </a:schemeClr>
          </a:solidFill>
          <a:ln w="50800" cap="rnd">
            <a:solidFill>
              <a:schemeClr val="bg1"/>
            </a:solidFill>
            <a:round/>
          </a:ln>
          <a:effectLst>
            <a:glow rad="101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4" y="1906147"/>
            <a:ext cx="1258068" cy="125806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6"/>
          <a:stretch/>
        </p:blipFill>
        <p:spPr>
          <a:xfrm>
            <a:off x="2485411" y="-12702"/>
            <a:ext cx="9706590" cy="688340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485411" y="-12700"/>
            <a:ext cx="9706590" cy="6858000"/>
          </a:xfrm>
          <a:prstGeom prst="rect">
            <a:avLst/>
          </a:prstGeom>
          <a:solidFill>
            <a:srgbClr val="00206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3272849" y="1624769"/>
            <a:ext cx="6646115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lvl="1"/>
            <a:r>
              <a:rPr lang="en-US" altLang="zh-TW" sz="240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Remote monitoring of filtration plant pump status </a:t>
            </a:r>
          </a:p>
        </p:txBody>
      </p:sp>
      <p:sp>
        <p:nvSpPr>
          <p:cNvPr id="19" name="橢圓 18"/>
          <p:cNvSpPr/>
          <p:nvPr/>
        </p:nvSpPr>
        <p:spPr>
          <a:xfrm>
            <a:off x="2846439" y="1717341"/>
            <a:ext cx="276523" cy="276523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984" y="3185753"/>
            <a:ext cx="3197353" cy="2398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矩形 20"/>
          <p:cNvSpPr/>
          <p:nvPr/>
        </p:nvSpPr>
        <p:spPr>
          <a:xfrm>
            <a:off x="9324085" y="5227135"/>
            <a:ext cx="2430340" cy="369332"/>
          </a:xfrm>
          <a:prstGeom prst="rect">
            <a:avLst/>
          </a:prstGeom>
          <a:solidFill>
            <a:srgbClr val="002060">
              <a:alpha val="56000"/>
            </a:srgbClr>
          </a:solidFill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Malgun Gothic Semilight" panose="020B0502040204020203" pitchFamily="34" charset="-120"/>
                <a:ea typeface="Malgun Gothic Semilight" panose="020B0502040204020203" pitchFamily="34" charset="-120"/>
                <a:cs typeface="Malgun Gothic Semilight" panose="020B0502040204020203" pitchFamily="34" charset="-120"/>
              </a:rPr>
              <a:t>Filtration Pump Panel</a:t>
            </a:r>
            <a:endParaRPr lang="zh-TW" altLang="en-US" dirty="0">
              <a:solidFill>
                <a:schemeClr val="bg1"/>
              </a:solidFill>
              <a:latin typeface="Malgun Gothic Semilight" panose="020B0502040204020203" pitchFamily="34" charset="-120"/>
              <a:ea typeface="Malgun Gothic Semilight" panose="020B0502040204020203" pitchFamily="34" charset="-120"/>
              <a:cs typeface="Malgun Gothic Semilight" panose="020B0502040204020203" pitchFamily="34" charset="-12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36" y="3151457"/>
            <a:ext cx="2413348" cy="3217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矩形 22"/>
          <p:cNvSpPr/>
          <p:nvPr/>
        </p:nvSpPr>
        <p:spPr>
          <a:xfrm>
            <a:off x="6145635" y="6005377"/>
            <a:ext cx="2444591" cy="369332"/>
          </a:xfrm>
          <a:prstGeom prst="rect">
            <a:avLst/>
          </a:prstGeom>
          <a:solidFill>
            <a:srgbClr val="002060">
              <a:alpha val="56000"/>
            </a:srgbClr>
          </a:solidFill>
        </p:spPr>
        <p:txBody>
          <a:bodyPr wrap="square">
            <a:spAutoFit/>
          </a:bodyPr>
          <a:lstStyle/>
          <a:p>
            <a:r>
              <a:rPr lang="en-US" altLang="zh-TW" dirty="0" err="1">
                <a:solidFill>
                  <a:schemeClr val="bg1"/>
                </a:solidFill>
                <a:latin typeface="Malgun Gothic Semilight" panose="020B0502040204020203" pitchFamily="34" charset="-120"/>
                <a:ea typeface="Malgun Gothic Semilight" panose="020B0502040204020203" pitchFamily="34" charset="-120"/>
                <a:cs typeface="Malgun Gothic Semilight" panose="020B0502040204020203" pitchFamily="34" charset="-120"/>
              </a:rPr>
              <a:t>LoRA</a:t>
            </a:r>
            <a:r>
              <a:rPr lang="en-US" altLang="zh-TW" dirty="0">
                <a:solidFill>
                  <a:schemeClr val="bg1"/>
                </a:solidFill>
                <a:latin typeface="Malgun Gothic Semilight" panose="020B0502040204020203" pitchFamily="34" charset="-120"/>
                <a:ea typeface="Malgun Gothic Semilight" panose="020B0502040204020203" pitchFamily="34" charset="-120"/>
                <a:cs typeface="Malgun Gothic Semilight" panose="020B0502040204020203" pitchFamily="34" charset="-120"/>
              </a:rPr>
              <a:t> RS485 Device</a:t>
            </a:r>
            <a:endParaRPr lang="zh-TW" altLang="en-US" dirty="0">
              <a:solidFill>
                <a:schemeClr val="bg1"/>
              </a:solidFill>
              <a:latin typeface="Malgun Gothic Semilight" panose="020B0502040204020203" pitchFamily="34" charset="-120"/>
              <a:ea typeface="Malgun Gothic Semilight" panose="020B0502040204020203" pitchFamily="34" charset="-120"/>
              <a:cs typeface="Malgun Gothic Semilight" panose="020B0502040204020203" pitchFamily="34" charset="-120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62" y="3514456"/>
            <a:ext cx="3178449" cy="2383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632DE478-3D2D-4B4F-BD95-CB9743C65F64}"/>
              </a:ext>
            </a:extLst>
          </p:cNvPr>
          <p:cNvSpPr/>
          <p:nvPr/>
        </p:nvSpPr>
        <p:spPr>
          <a:xfrm>
            <a:off x="1132115" y="292775"/>
            <a:ext cx="11059885" cy="1132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dirty="0">
                <a:solidFill>
                  <a:srgbClr val="51369D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ALARM</a:t>
            </a:r>
            <a:r>
              <a:rPr lang="zh-TW" altLang="en-US" sz="3200" dirty="0">
                <a:solidFill>
                  <a:srgbClr val="51369D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altLang="zh-TW" sz="3200" dirty="0">
                <a:solidFill>
                  <a:srgbClr val="51369D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SYSTEM</a:t>
            </a:r>
            <a:endParaRPr lang="en-US" altLang="zh-TW" sz="3200" dirty="0">
              <a:solidFill>
                <a:srgbClr val="51369D"/>
              </a:solidFill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7A2731D-3C74-46AC-A254-6C45FFE4FB13}"/>
              </a:ext>
            </a:extLst>
          </p:cNvPr>
          <p:cNvSpPr/>
          <p:nvPr/>
        </p:nvSpPr>
        <p:spPr>
          <a:xfrm>
            <a:off x="68943" y="292775"/>
            <a:ext cx="1132115" cy="113211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1</a:t>
            </a:r>
            <a:endParaRPr lang="zh-TW" altLang="en-US" sz="4000" dirty="0">
              <a:latin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4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-1"/>
            <a:ext cx="12192000" cy="6870701"/>
          </a:xfrm>
          <a:prstGeom prst="rect">
            <a:avLst/>
          </a:prstGeom>
          <a:gradFill flip="none" rotWithShape="1">
            <a:gsLst>
              <a:gs pos="0">
                <a:srgbClr val="68A2DC">
                  <a:alpha val="80000"/>
                </a:srgbClr>
              </a:gs>
              <a:gs pos="59000">
                <a:srgbClr val="9594FB">
                  <a:alpha val="82000"/>
                </a:srgbClr>
              </a:gs>
              <a:gs pos="100000">
                <a:srgbClr val="5D50F6">
                  <a:alpha val="9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389618" y="1717665"/>
            <a:ext cx="1752600" cy="1752600"/>
          </a:xfrm>
          <a:prstGeom prst="ellipse">
            <a:avLst/>
          </a:prstGeom>
          <a:solidFill>
            <a:schemeClr val="bg1">
              <a:alpha val="9000"/>
            </a:schemeClr>
          </a:solidFill>
          <a:ln w="50800">
            <a:solidFill>
              <a:schemeClr val="bg1"/>
            </a:solidFill>
          </a:ln>
          <a:effectLst>
            <a:glow rad="101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cxnSp>
        <p:nvCxnSpPr>
          <p:cNvPr id="12" name="直線接點 11"/>
          <p:cNvCxnSpPr/>
          <p:nvPr/>
        </p:nvCxnSpPr>
        <p:spPr>
          <a:xfrm>
            <a:off x="1270000" y="4916815"/>
            <a:ext cx="0" cy="1953885"/>
          </a:xfrm>
          <a:prstGeom prst="line">
            <a:avLst/>
          </a:prstGeom>
          <a:solidFill>
            <a:schemeClr val="bg1">
              <a:alpha val="9000"/>
            </a:schemeClr>
          </a:solidFill>
          <a:ln w="50800" cap="rnd">
            <a:solidFill>
              <a:schemeClr val="bg1"/>
            </a:solidFill>
            <a:round/>
          </a:ln>
          <a:effectLst>
            <a:glow rad="101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矩形 12"/>
          <p:cNvSpPr/>
          <p:nvPr/>
        </p:nvSpPr>
        <p:spPr>
          <a:xfrm>
            <a:off x="2485411" y="0"/>
            <a:ext cx="9706589" cy="68707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1270000" y="-236220"/>
            <a:ext cx="0" cy="1953885"/>
          </a:xfrm>
          <a:prstGeom prst="line">
            <a:avLst/>
          </a:prstGeom>
          <a:solidFill>
            <a:schemeClr val="bg1">
              <a:alpha val="9000"/>
            </a:schemeClr>
          </a:solidFill>
          <a:ln w="50800" cap="rnd">
            <a:solidFill>
              <a:schemeClr val="bg1"/>
            </a:solidFill>
            <a:round/>
          </a:ln>
          <a:effectLst>
            <a:glow rad="101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4" y="1906147"/>
            <a:ext cx="1258068" cy="125806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r="5646"/>
          <a:stretch/>
        </p:blipFill>
        <p:spPr>
          <a:xfrm>
            <a:off x="2485411" y="-2"/>
            <a:ext cx="9721103" cy="6870702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2485411" y="-12700"/>
            <a:ext cx="9706590" cy="6858000"/>
          </a:xfrm>
          <a:prstGeom prst="rect">
            <a:avLst/>
          </a:prstGeom>
          <a:solidFill>
            <a:srgbClr val="00206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3122962" y="1540075"/>
            <a:ext cx="501477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lvl="1"/>
            <a:r>
              <a:rPr lang="en-US" altLang="zh-TW" sz="240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Escalator fault alarm, lift car temp &amp;</a:t>
            </a:r>
          </a:p>
          <a:p>
            <a:pPr marL="0" lvl="1"/>
            <a:r>
              <a:rPr lang="en-US" altLang="zh-TW" sz="240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humidity remote monitoring via </a:t>
            </a:r>
            <a:r>
              <a:rPr lang="en-US" altLang="zh-TW" sz="2400" dirty="0" err="1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LoRA</a:t>
            </a:r>
            <a:endParaRPr lang="en-US" altLang="zh-TW" sz="2400" dirty="0">
              <a:solidFill>
                <a:schemeClr val="bg1"/>
              </a:solidFill>
              <a:effectLst/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2846439" y="1679241"/>
            <a:ext cx="276523" cy="276523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10" y="3499386"/>
            <a:ext cx="4145438" cy="3109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12" y="2931148"/>
            <a:ext cx="3957561" cy="2968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20" y="4276005"/>
            <a:ext cx="2164417" cy="1623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矩形 31"/>
          <p:cNvSpPr/>
          <p:nvPr/>
        </p:nvSpPr>
        <p:spPr>
          <a:xfrm>
            <a:off x="4622309" y="3660765"/>
            <a:ext cx="2796144" cy="369332"/>
          </a:xfrm>
          <a:prstGeom prst="rect">
            <a:avLst/>
          </a:prstGeom>
          <a:solidFill>
            <a:srgbClr val="002060">
              <a:alpha val="56000"/>
            </a:srgbClr>
          </a:solidFill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Malgun Gothic Semilight" panose="020B0502040204020203" pitchFamily="34" charset="-120"/>
                <a:ea typeface="Malgun Gothic Semilight" panose="020B0502040204020203" pitchFamily="34" charset="-120"/>
                <a:cs typeface="Malgun Gothic Semilight" panose="020B0502040204020203" pitchFamily="34" charset="-120"/>
              </a:rPr>
              <a:t>Temp &amp; Humidity Sensor</a:t>
            </a:r>
            <a:endParaRPr lang="zh-TW" altLang="en-US" dirty="0">
              <a:solidFill>
                <a:schemeClr val="bg1"/>
              </a:solidFill>
              <a:latin typeface="Malgun Gothic Semilight" panose="020B0502040204020203" pitchFamily="34" charset="-120"/>
              <a:ea typeface="Malgun Gothic Semilight" panose="020B0502040204020203" pitchFamily="34" charset="-120"/>
              <a:cs typeface="Malgun Gothic Semilight" panose="020B0502040204020203" pitchFamily="34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137411" y="3034847"/>
            <a:ext cx="2796144" cy="369332"/>
          </a:xfrm>
          <a:prstGeom prst="rect">
            <a:avLst/>
          </a:prstGeom>
          <a:solidFill>
            <a:srgbClr val="002060">
              <a:alpha val="56000"/>
            </a:srgbClr>
          </a:solidFill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Malgun Gothic Semilight" panose="020B0502040204020203" pitchFamily="34" charset="-120"/>
                <a:ea typeface="Malgun Gothic Semilight" panose="020B0502040204020203" pitchFamily="34" charset="-120"/>
                <a:cs typeface="Malgun Gothic Semilight" panose="020B0502040204020203" pitchFamily="34" charset="-120"/>
              </a:rPr>
              <a:t>Dry Contact Device</a:t>
            </a:r>
            <a:endParaRPr lang="zh-TW" altLang="en-US" dirty="0">
              <a:solidFill>
                <a:schemeClr val="bg1"/>
              </a:solidFill>
              <a:latin typeface="Malgun Gothic Semilight" panose="020B0502040204020203" pitchFamily="34" charset="-120"/>
              <a:ea typeface="Malgun Gothic Semilight" panose="020B0502040204020203" pitchFamily="34" charset="-120"/>
              <a:cs typeface="Malgun Gothic Semilight" panose="020B0502040204020203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3A31B82-3B81-4D7A-8CEB-04D7BA105D4E}"/>
              </a:ext>
            </a:extLst>
          </p:cNvPr>
          <p:cNvSpPr/>
          <p:nvPr/>
        </p:nvSpPr>
        <p:spPr>
          <a:xfrm>
            <a:off x="1132115" y="292775"/>
            <a:ext cx="11059885" cy="1132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dirty="0">
                <a:solidFill>
                  <a:srgbClr val="51369D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ALARM</a:t>
            </a:r>
            <a:r>
              <a:rPr lang="zh-TW" altLang="en-US" sz="3200" dirty="0">
                <a:solidFill>
                  <a:srgbClr val="51369D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altLang="zh-TW" sz="3200" dirty="0">
                <a:solidFill>
                  <a:srgbClr val="51369D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SYSTEM</a:t>
            </a:r>
            <a:endParaRPr lang="en-US" altLang="zh-TW" dirty="0">
              <a:solidFill>
                <a:srgbClr val="51369D"/>
              </a:solidFill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160DA07-586C-43BC-84F6-07108D390EA3}"/>
              </a:ext>
            </a:extLst>
          </p:cNvPr>
          <p:cNvSpPr/>
          <p:nvPr/>
        </p:nvSpPr>
        <p:spPr>
          <a:xfrm>
            <a:off x="0" y="292775"/>
            <a:ext cx="1132115" cy="113211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1</a:t>
            </a:r>
            <a:endParaRPr lang="zh-TW" altLang="en-US" sz="4000" dirty="0">
              <a:latin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55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-1"/>
            <a:ext cx="12192000" cy="6870701"/>
          </a:xfrm>
          <a:prstGeom prst="rect">
            <a:avLst/>
          </a:prstGeom>
          <a:gradFill flip="none" rotWithShape="1">
            <a:gsLst>
              <a:gs pos="0">
                <a:srgbClr val="68A2DC">
                  <a:alpha val="80000"/>
                </a:srgbClr>
              </a:gs>
              <a:gs pos="59000">
                <a:srgbClr val="9594FB">
                  <a:alpha val="82000"/>
                </a:srgbClr>
              </a:gs>
              <a:gs pos="100000">
                <a:srgbClr val="5D50F6">
                  <a:alpha val="9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389618" y="1717665"/>
            <a:ext cx="1752600" cy="1752600"/>
          </a:xfrm>
          <a:prstGeom prst="ellipse">
            <a:avLst/>
          </a:prstGeom>
          <a:solidFill>
            <a:schemeClr val="bg1">
              <a:alpha val="9000"/>
            </a:schemeClr>
          </a:solidFill>
          <a:ln w="50800">
            <a:solidFill>
              <a:schemeClr val="bg1"/>
            </a:solidFill>
          </a:ln>
          <a:effectLst>
            <a:glow rad="101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cxnSp>
        <p:nvCxnSpPr>
          <p:cNvPr id="12" name="直線接點 11"/>
          <p:cNvCxnSpPr/>
          <p:nvPr/>
        </p:nvCxnSpPr>
        <p:spPr>
          <a:xfrm>
            <a:off x="1270000" y="4916815"/>
            <a:ext cx="0" cy="1953885"/>
          </a:xfrm>
          <a:prstGeom prst="line">
            <a:avLst/>
          </a:prstGeom>
          <a:solidFill>
            <a:schemeClr val="bg1">
              <a:alpha val="9000"/>
            </a:schemeClr>
          </a:solidFill>
          <a:ln w="50800" cap="rnd">
            <a:solidFill>
              <a:schemeClr val="bg1"/>
            </a:solidFill>
            <a:round/>
          </a:ln>
          <a:effectLst>
            <a:glow rad="101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矩形 12"/>
          <p:cNvSpPr/>
          <p:nvPr/>
        </p:nvSpPr>
        <p:spPr>
          <a:xfrm>
            <a:off x="2485411" y="0"/>
            <a:ext cx="9706589" cy="68707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1270000" y="-236220"/>
            <a:ext cx="0" cy="1953885"/>
          </a:xfrm>
          <a:prstGeom prst="line">
            <a:avLst/>
          </a:prstGeom>
          <a:solidFill>
            <a:schemeClr val="bg1">
              <a:alpha val="9000"/>
            </a:schemeClr>
          </a:solidFill>
          <a:ln w="50800" cap="rnd">
            <a:solidFill>
              <a:schemeClr val="bg1"/>
            </a:solidFill>
            <a:round/>
          </a:ln>
          <a:effectLst>
            <a:glow rad="101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0" y="2011375"/>
            <a:ext cx="1245196" cy="124519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410" y="0"/>
            <a:ext cx="12596283" cy="68707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446722" y="-12700"/>
            <a:ext cx="9745279" cy="6858000"/>
          </a:xfrm>
          <a:prstGeom prst="rect">
            <a:avLst/>
          </a:prstGeom>
          <a:solidFill>
            <a:srgbClr val="37505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3022599" y="1858372"/>
            <a:ext cx="74131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lvl="1"/>
            <a:r>
              <a:rPr lang="en-US" altLang="zh-TW" sz="240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Measurement current of power supply to chiller</a:t>
            </a:r>
          </a:p>
          <a:p>
            <a:pPr marL="0" lvl="1"/>
            <a:r>
              <a:rPr lang="en-US" altLang="zh-TW" sz="240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Current &amp; T&amp;H sensors</a:t>
            </a:r>
          </a:p>
        </p:txBody>
      </p:sp>
      <p:sp>
        <p:nvSpPr>
          <p:cNvPr id="18" name="橢圓 17"/>
          <p:cNvSpPr/>
          <p:nvPr/>
        </p:nvSpPr>
        <p:spPr>
          <a:xfrm>
            <a:off x="2746077" y="1950436"/>
            <a:ext cx="276523" cy="276523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2" descr="http://www.netvox.com.tw/lorapic/R718N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607" y="1581934"/>
            <a:ext cx="2458151" cy="2458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/>
          <p:cNvSpPr/>
          <p:nvPr/>
        </p:nvSpPr>
        <p:spPr>
          <a:xfrm>
            <a:off x="3022599" y="4070708"/>
            <a:ext cx="741317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lvl="1"/>
            <a:r>
              <a:rPr lang="en-US" altLang="zh-TW" sz="240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Heat pump operation status monitoring</a:t>
            </a:r>
          </a:p>
        </p:txBody>
      </p:sp>
      <p:sp>
        <p:nvSpPr>
          <p:cNvPr id="22" name="橢圓 21"/>
          <p:cNvSpPr/>
          <p:nvPr/>
        </p:nvSpPr>
        <p:spPr>
          <a:xfrm>
            <a:off x="2746077" y="4162772"/>
            <a:ext cx="276523" cy="276523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6"/>
          <a:srcRect r="16057"/>
          <a:stretch/>
        </p:blipFill>
        <p:spPr>
          <a:xfrm>
            <a:off x="8892725" y="3949222"/>
            <a:ext cx="1521273" cy="2195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6495" y="5348920"/>
            <a:ext cx="1837549" cy="1296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E1FE9883-C9AA-41ED-AAC9-8DB60EB7246E}"/>
              </a:ext>
            </a:extLst>
          </p:cNvPr>
          <p:cNvSpPr/>
          <p:nvPr/>
        </p:nvSpPr>
        <p:spPr>
          <a:xfrm>
            <a:off x="1132115" y="292775"/>
            <a:ext cx="11059885" cy="1132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dirty="0">
                <a:solidFill>
                  <a:srgbClr val="51369D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REMOTE MONITORING</a:t>
            </a:r>
            <a:r>
              <a:rPr lang="zh-TW" altLang="en-US" sz="3200" dirty="0">
                <a:solidFill>
                  <a:srgbClr val="51369D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altLang="zh-TW" sz="3200" dirty="0">
                <a:solidFill>
                  <a:srgbClr val="51369D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SYSTEM</a:t>
            </a:r>
            <a:endParaRPr lang="en-US" altLang="zh-TW" dirty="0">
              <a:solidFill>
                <a:srgbClr val="51369D"/>
              </a:solidFill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3F0F528-68CF-4BB8-B5BD-18C5117183A3}"/>
              </a:ext>
            </a:extLst>
          </p:cNvPr>
          <p:cNvSpPr/>
          <p:nvPr/>
        </p:nvSpPr>
        <p:spPr>
          <a:xfrm>
            <a:off x="0" y="292775"/>
            <a:ext cx="1132115" cy="113211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2</a:t>
            </a:r>
            <a:endParaRPr lang="zh-TW" altLang="en-US" sz="4000" dirty="0">
              <a:latin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85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-1"/>
            <a:ext cx="12192000" cy="6870701"/>
          </a:xfrm>
          <a:prstGeom prst="rect">
            <a:avLst/>
          </a:prstGeom>
          <a:gradFill flip="none" rotWithShape="1">
            <a:gsLst>
              <a:gs pos="0">
                <a:srgbClr val="68A2DC">
                  <a:alpha val="80000"/>
                </a:srgbClr>
              </a:gs>
              <a:gs pos="59000">
                <a:srgbClr val="9594FB">
                  <a:alpha val="82000"/>
                </a:srgbClr>
              </a:gs>
              <a:gs pos="100000">
                <a:srgbClr val="5D50F6">
                  <a:alpha val="9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389618" y="1717665"/>
            <a:ext cx="1752600" cy="1752600"/>
          </a:xfrm>
          <a:prstGeom prst="ellipse">
            <a:avLst/>
          </a:prstGeom>
          <a:solidFill>
            <a:schemeClr val="bg1">
              <a:alpha val="9000"/>
            </a:schemeClr>
          </a:solidFill>
          <a:ln w="50800">
            <a:solidFill>
              <a:schemeClr val="bg1"/>
            </a:solidFill>
          </a:ln>
          <a:effectLst>
            <a:glow rad="101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cxnSp>
        <p:nvCxnSpPr>
          <p:cNvPr id="12" name="直線接點 11"/>
          <p:cNvCxnSpPr/>
          <p:nvPr/>
        </p:nvCxnSpPr>
        <p:spPr>
          <a:xfrm>
            <a:off x="1270000" y="4916815"/>
            <a:ext cx="0" cy="1953885"/>
          </a:xfrm>
          <a:prstGeom prst="line">
            <a:avLst/>
          </a:prstGeom>
          <a:solidFill>
            <a:schemeClr val="bg1">
              <a:alpha val="9000"/>
            </a:schemeClr>
          </a:solidFill>
          <a:ln w="50800" cap="rnd">
            <a:solidFill>
              <a:schemeClr val="bg1"/>
            </a:solidFill>
            <a:round/>
          </a:ln>
          <a:effectLst>
            <a:glow rad="101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矩形 12"/>
          <p:cNvSpPr/>
          <p:nvPr/>
        </p:nvSpPr>
        <p:spPr>
          <a:xfrm>
            <a:off x="2485411" y="0"/>
            <a:ext cx="9706589" cy="68707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1270000" y="-236220"/>
            <a:ext cx="0" cy="1953885"/>
          </a:xfrm>
          <a:prstGeom prst="line">
            <a:avLst/>
          </a:prstGeom>
          <a:solidFill>
            <a:schemeClr val="bg1">
              <a:alpha val="9000"/>
            </a:schemeClr>
          </a:solidFill>
          <a:ln w="50800" cap="rnd">
            <a:solidFill>
              <a:schemeClr val="bg1"/>
            </a:solidFill>
            <a:round/>
          </a:ln>
          <a:effectLst>
            <a:glow rad="101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30" y="1939991"/>
            <a:ext cx="1307948" cy="130794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17799" r="25562" b="2823"/>
          <a:stretch/>
        </p:blipFill>
        <p:spPr>
          <a:xfrm>
            <a:off x="2485408" y="0"/>
            <a:ext cx="9706592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85408" y="-12700"/>
            <a:ext cx="9706592" cy="6858000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3489242" y="4469050"/>
            <a:ext cx="6983450" cy="1200329"/>
          </a:xfrm>
          <a:prstGeom prst="rect">
            <a:avLst/>
          </a:prstGeom>
          <a:noFill/>
          <a:effectLst>
            <a:glow rad="266700">
              <a:schemeClr val="bg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effectLst>
                  <a:glow rad="63500">
                    <a:schemeClr val="bg1">
                      <a:alpha val="37000"/>
                    </a:schemeClr>
                  </a:glow>
                </a:effectLst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Air Compressor, Engine, Cold Group Air Conditioner, </a:t>
            </a:r>
          </a:p>
          <a:p>
            <a:r>
              <a:rPr lang="en-US" altLang="zh-TW" sz="2400" dirty="0">
                <a:solidFill>
                  <a:schemeClr val="bg1"/>
                </a:solidFill>
                <a:effectLst>
                  <a:glow rad="63500">
                    <a:schemeClr val="bg1">
                      <a:alpha val="37000"/>
                    </a:schemeClr>
                  </a:glow>
                </a:effectLst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Transformer, Power Generator, Pump, etc.</a:t>
            </a:r>
          </a:p>
          <a:p>
            <a:r>
              <a:rPr lang="en-US" altLang="zh-TW" sz="2400" dirty="0">
                <a:solidFill>
                  <a:schemeClr val="bg1"/>
                </a:solidFill>
                <a:effectLst>
                  <a:glow rad="63500">
                    <a:schemeClr val="bg1">
                      <a:alpha val="37000"/>
                    </a:schemeClr>
                  </a:glow>
                </a:effectLst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Power Supply, Rotating Machines</a:t>
            </a:r>
          </a:p>
        </p:txBody>
      </p:sp>
      <p:sp>
        <p:nvSpPr>
          <p:cNvPr id="17" name="橢圓 16"/>
          <p:cNvSpPr/>
          <p:nvPr/>
        </p:nvSpPr>
        <p:spPr>
          <a:xfrm>
            <a:off x="3074461" y="4545900"/>
            <a:ext cx="276523" cy="276523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7060" y="1654756"/>
            <a:ext cx="3478435" cy="2012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文字方塊 20"/>
          <p:cNvSpPr txBox="1"/>
          <p:nvPr/>
        </p:nvSpPr>
        <p:spPr>
          <a:xfrm>
            <a:off x="3489242" y="5669379"/>
            <a:ext cx="3666517" cy="461665"/>
          </a:xfrm>
          <a:prstGeom prst="rect">
            <a:avLst/>
          </a:prstGeom>
          <a:noFill/>
          <a:effectLst>
            <a:glow rad="266700">
              <a:schemeClr val="bg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effectLst>
                  <a:glow rad="63500">
                    <a:schemeClr val="bg1">
                      <a:alpha val="37000"/>
                    </a:schemeClr>
                  </a:glow>
                </a:effectLst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Vibration Pattern Detection</a:t>
            </a:r>
          </a:p>
        </p:txBody>
      </p:sp>
      <p:sp>
        <p:nvSpPr>
          <p:cNvPr id="22" name="橢圓 21"/>
          <p:cNvSpPr/>
          <p:nvPr/>
        </p:nvSpPr>
        <p:spPr>
          <a:xfrm>
            <a:off x="3074461" y="5746229"/>
            <a:ext cx="276523" cy="276523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6CCE704-6E7C-413C-9318-090DE37752FF}"/>
              </a:ext>
            </a:extLst>
          </p:cNvPr>
          <p:cNvSpPr/>
          <p:nvPr/>
        </p:nvSpPr>
        <p:spPr>
          <a:xfrm>
            <a:off x="1132115" y="292775"/>
            <a:ext cx="11059885" cy="1132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dirty="0">
                <a:solidFill>
                  <a:srgbClr val="51369D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Vibration Sensor</a:t>
            </a:r>
            <a:endParaRPr lang="en-US" altLang="zh-TW" dirty="0">
              <a:solidFill>
                <a:srgbClr val="51369D"/>
              </a:solidFill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6413C91-C147-4A6B-BCF2-ED7DEE589B4C}"/>
              </a:ext>
            </a:extLst>
          </p:cNvPr>
          <p:cNvSpPr/>
          <p:nvPr/>
        </p:nvSpPr>
        <p:spPr>
          <a:xfrm>
            <a:off x="0" y="292775"/>
            <a:ext cx="1132115" cy="113211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3</a:t>
            </a:r>
            <a:endParaRPr lang="zh-TW" altLang="en-US" sz="4000" dirty="0">
              <a:latin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7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-1"/>
            <a:ext cx="12192000" cy="6870701"/>
          </a:xfrm>
          <a:prstGeom prst="rect">
            <a:avLst/>
          </a:prstGeom>
          <a:gradFill flip="none" rotWithShape="1">
            <a:gsLst>
              <a:gs pos="0">
                <a:srgbClr val="68A2DC">
                  <a:alpha val="80000"/>
                </a:srgbClr>
              </a:gs>
              <a:gs pos="59000">
                <a:srgbClr val="9594FB">
                  <a:alpha val="82000"/>
                </a:srgbClr>
              </a:gs>
              <a:gs pos="100000">
                <a:srgbClr val="5D50F6">
                  <a:alpha val="9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389618" y="1717665"/>
            <a:ext cx="1752600" cy="1752600"/>
          </a:xfrm>
          <a:prstGeom prst="ellipse">
            <a:avLst/>
          </a:prstGeom>
          <a:solidFill>
            <a:schemeClr val="bg1">
              <a:alpha val="9000"/>
            </a:schemeClr>
          </a:solidFill>
          <a:ln w="50800">
            <a:solidFill>
              <a:schemeClr val="bg1"/>
            </a:solidFill>
          </a:ln>
          <a:effectLst>
            <a:glow rad="101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cxnSp>
        <p:nvCxnSpPr>
          <p:cNvPr id="12" name="直線接點 11"/>
          <p:cNvCxnSpPr/>
          <p:nvPr/>
        </p:nvCxnSpPr>
        <p:spPr>
          <a:xfrm>
            <a:off x="1270000" y="4916815"/>
            <a:ext cx="0" cy="1953885"/>
          </a:xfrm>
          <a:prstGeom prst="line">
            <a:avLst/>
          </a:prstGeom>
          <a:solidFill>
            <a:schemeClr val="bg1">
              <a:alpha val="9000"/>
            </a:schemeClr>
          </a:solidFill>
          <a:ln w="50800" cap="rnd">
            <a:solidFill>
              <a:schemeClr val="bg1"/>
            </a:solidFill>
            <a:round/>
          </a:ln>
          <a:effectLst>
            <a:glow rad="101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矩形 12"/>
          <p:cNvSpPr/>
          <p:nvPr/>
        </p:nvSpPr>
        <p:spPr>
          <a:xfrm>
            <a:off x="2485411" y="0"/>
            <a:ext cx="9706589" cy="68707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2" y="1842399"/>
            <a:ext cx="1503131" cy="150313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70" y="-2"/>
            <a:ext cx="10301720" cy="6858002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458970" y="0"/>
            <a:ext cx="10301720" cy="6899265"/>
          </a:xfrm>
          <a:prstGeom prst="rect">
            <a:avLst/>
          </a:prstGeom>
          <a:solidFill>
            <a:srgbClr val="00206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3175629" y="1558718"/>
            <a:ext cx="7779758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rgbClr val="FFFF00"/>
                </a:solidFill>
                <a:effectLst/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Water Level Monitoring</a:t>
            </a:r>
          </a:p>
          <a:p>
            <a:r>
              <a:rPr lang="en-US" altLang="zh-TW" sz="2400" dirty="0">
                <a:solidFill>
                  <a:schemeClr val="bg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Fast deployment of water level sensor for flood monitoring</a:t>
            </a:r>
            <a:endParaRPr lang="en-US" altLang="zh-TW" sz="2400" dirty="0">
              <a:solidFill>
                <a:schemeClr val="bg1"/>
              </a:solidFill>
              <a:effectLst/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2766419" y="1849460"/>
            <a:ext cx="276523" cy="276523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1132115" y="292775"/>
            <a:ext cx="11059885" cy="1132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dirty="0">
                <a:solidFill>
                  <a:srgbClr val="51369D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WATER LEVEL SENSING</a:t>
            </a:r>
            <a:endParaRPr lang="en-US" altLang="zh-TW" dirty="0">
              <a:solidFill>
                <a:srgbClr val="51369D"/>
              </a:solidFill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107" y="3372108"/>
            <a:ext cx="2406482" cy="3208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353" y="3296410"/>
            <a:ext cx="2592688" cy="3456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6CA7AB6A-3086-47AD-A83B-07EC654C613A}"/>
              </a:ext>
            </a:extLst>
          </p:cNvPr>
          <p:cNvSpPr/>
          <p:nvPr/>
        </p:nvSpPr>
        <p:spPr>
          <a:xfrm>
            <a:off x="0" y="292775"/>
            <a:ext cx="1132115" cy="113211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4</a:t>
            </a:r>
            <a:endParaRPr lang="zh-TW" altLang="en-US" sz="4000" dirty="0">
              <a:latin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2184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-1"/>
            <a:ext cx="12192000" cy="6870701"/>
          </a:xfrm>
          <a:prstGeom prst="rect">
            <a:avLst/>
          </a:prstGeom>
          <a:gradFill flip="none" rotWithShape="1">
            <a:gsLst>
              <a:gs pos="0">
                <a:srgbClr val="68A2DC">
                  <a:alpha val="80000"/>
                </a:srgbClr>
              </a:gs>
              <a:gs pos="59000">
                <a:srgbClr val="9594FB">
                  <a:alpha val="82000"/>
                </a:srgbClr>
              </a:gs>
              <a:gs pos="100000">
                <a:srgbClr val="5D50F6">
                  <a:alpha val="9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389618" y="1717665"/>
            <a:ext cx="1752600" cy="1752600"/>
          </a:xfrm>
          <a:prstGeom prst="ellipse">
            <a:avLst/>
          </a:prstGeom>
          <a:solidFill>
            <a:schemeClr val="bg1">
              <a:alpha val="9000"/>
            </a:schemeClr>
          </a:solidFill>
          <a:ln w="50800">
            <a:solidFill>
              <a:schemeClr val="bg1"/>
            </a:solidFill>
          </a:ln>
          <a:effectLst>
            <a:glow rad="101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cxnSp>
        <p:nvCxnSpPr>
          <p:cNvPr id="12" name="直線接點 11"/>
          <p:cNvCxnSpPr/>
          <p:nvPr/>
        </p:nvCxnSpPr>
        <p:spPr>
          <a:xfrm>
            <a:off x="1270000" y="4916815"/>
            <a:ext cx="0" cy="1953885"/>
          </a:xfrm>
          <a:prstGeom prst="line">
            <a:avLst/>
          </a:prstGeom>
          <a:solidFill>
            <a:schemeClr val="bg1">
              <a:alpha val="9000"/>
            </a:schemeClr>
          </a:solidFill>
          <a:ln w="50800" cap="rnd">
            <a:solidFill>
              <a:schemeClr val="bg1"/>
            </a:solidFill>
            <a:round/>
          </a:ln>
          <a:effectLst>
            <a:glow rad="101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矩形 12"/>
          <p:cNvSpPr/>
          <p:nvPr/>
        </p:nvSpPr>
        <p:spPr>
          <a:xfrm>
            <a:off x="2485411" y="0"/>
            <a:ext cx="9706589" cy="68707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1270000" y="-236220"/>
            <a:ext cx="0" cy="1953885"/>
          </a:xfrm>
          <a:prstGeom prst="line">
            <a:avLst/>
          </a:prstGeom>
          <a:solidFill>
            <a:schemeClr val="bg1">
              <a:alpha val="9000"/>
            </a:schemeClr>
          </a:solidFill>
          <a:ln w="50800" cap="rnd">
            <a:solidFill>
              <a:schemeClr val="bg1"/>
            </a:solidFill>
            <a:round/>
          </a:ln>
          <a:effectLst>
            <a:glow rad="101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8" y="1899545"/>
            <a:ext cx="1388840" cy="138884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"/>
          <a:stretch/>
        </p:blipFill>
        <p:spPr>
          <a:xfrm>
            <a:off x="2446722" y="-12700"/>
            <a:ext cx="9759792" cy="685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446722" y="-12700"/>
            <a:ext cx="9745279" cy="6858000"/>
          </a:xfrm>
          <a:prstGeom prst="rect">
            <a:avLst/>
          </a:prstGeom>
          <a:solidFill>
            <a:srgbClr val="00206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3022600" y="1420222"/>
            <a:ext cx="7135287" cy="193899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lvl="1"/>
            <a:r>
              <a:rPr lang="en-US" altLang="zh-TW" sz="240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Retrofitting existing flow meter and data logger with </a:t>
            </a:r>
          </a:p>
          <a:p>
            <a:pPr marL="0" lvl="1"/>
            <a:r>
              <a:rPr lang="en-US" altLang="zh-TW" sz="2400" dirty="0" err="1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LoRa</a:t>
            </a:r>
            <a:r>
              <a:rPr lang="en-US" altLang="zh-TW" sz="240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Module</a:t>
            </a:r>
          </a:p>
          <a:p>
            <a:pPr marL="0" lvl="1"/>
            <a:endParaRPr lang="en-US" altLang="zh-TW" sz="2400" dirty="0">
              <a:solidFill>
                <a:schemeClr val="bg1"/>
              </a:solidFill>
              <a:effectLst/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  <a:p>
            <a:pPr marL="0" lvl="1"/>
            <a:r>
              <a:rPr lang="en-US" altLang="zh-TW" sz="240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Collecting water flow data for multiple junctions point </a:t>
            </a:r>
          </a:p>
          <a:p>
            <a:pPr marL="0" lvl="1"/>
            <a:r>
              <a:rPr lang="en-US" altLang="zh-TW" sz="240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water leakage detection</a:t>
            </a:r>
          </a:p>
        </p:txBody>
      </p:sp>
      <p:sp>
        <p:nvSpPr>
          <p:cNvPr id="19" name="橢圓 18"/>
          <p:cNvSpPr/>
          <p:nvPr/>
        </p:nvSpPr>
        <p:spPr>
          <a:xfrm>
            <a:off x="2746076" y="1704597"/>
            <a:ext cx="276523" cy="276523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2749735" y="2793579"/>
            <a:ext cx="276523" cy="276523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203" y="3755767"/>
            <a:ext cx="2261408" cy="301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488" y="3376386"/>
            <a:ext cx="1945178" cy="2593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4706B41-FB6A-4A34-B72D-E6CA2C07E9D8}"/>
              </a:ext>
            </a:extLst>
          </p:cNvPr>
          <p:cNvSpPr/>
          <p:nvPr/>
        </p:nvSpPr>
        <p:spPr>
          <a:xfrm>
            <a:off x="1132115" y="292775"/>
            <a:ext cx="11059885" cy="1132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dirty="0">
                <a:solidFill>
                  <a:srgbClr val="51369D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DRAINAGE SYSTEM</a:t>
            </a:r>
            <a:endParaRPr lang="en-US" altLang="zh-TW" dirty="0">
              <a:solidFill>
                <a:srgbClr val="51369D"/>
              </a:solidFill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89B85E8-6038-4D68-8E6F-E0FE067D1BD1}"/>
              </a:ext>
            </a:extLst>
          </p:cNvPr>
          <p:cNvSpPr/>
          <p:nvPr/>
        </p:nvSpPr>
        <p:spPr>
          <a:xfrm>
            <a:off x="0" y="292775"/>
            <a:ext cx="1132115" cy="113211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5</a:t>
            </a:r>
            <a:endParaRPr lang="zh-TW" altLang="en-US" sz="4000" dirty="0">
              <a:latin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89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131</Words>
  <Application>Microsoft Office PowerPoint</Application>
  <PresentationFormat>寬螢幕</PresentationFormat>
  <Paragraphs>33</Paragraphs>
  <Slides>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5" baseType="lpstr">
      <vt:lpstr>Malgun Gothic Semilight</vt:lpstr>
      <vt:lpstr>新細明體</vt:lpstr>
      <vt:lpstr>Arial</vt:lpstr>
      <vt:lpstr>Calibri</vt:lpstr>
      <vt:lpstr>Calibri Light</vt:lpstr>
      <vt:lpstr>Segoe UI Light</vt:lpstr>
      <vt:lpstr>Segoe UI Semibold</vt:lpstr>
      <vt:lpstr>Segoe UI Symbol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Miss CHEUNG Pui Yi 張佩怡</dc:creator>
  <cp:lastModifiedBy>Mr SIN Chun Ho, Leon 冼俊豪</cp:lastModifiedBy>
  <cp:revision>130</cp:revision>
  <dcterms:created xsi:type="dcterms:W3CDTF">2019-05-29T01:36:17Z</dcterms:created>
  <dcterms:modified xsi:type="dcterms:W3CDTF">2024-11-15T08:17:34Z</dcterms:modified>
</cp:coreProperties>
</file>